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Amatic SC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AmaticSC-regular.fntdata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AmaticSC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c284b77a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c284b77a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c228a6d5c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c228a6d5c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c284b77a3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c284b77a3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c284b77a30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c284b77a30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c284b77a30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c284b77a30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c284b77a30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c284b77a30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c284b77a30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c284b77a30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c284b77a30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c284b77a30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c284b77a30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c284b77a30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c284b77a30_2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c284b77a30_2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c15fc3914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c15fc3914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c284b77a30_2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c284b77a30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c310a5984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c310a5984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c310a5984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c310a5984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c284b77a30_2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c284b77a30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c310a5984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c310a5984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c310a59849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c310a59849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c15fc39142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c15fc39142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c15fc39142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c15fc39142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c21daef78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c21daef78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228a6d5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c228a6d5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c228a6d5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c228a6d5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c228a6d5c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c228a6d5c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c228a6d5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c228a6d5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383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980906" y="219913"/>
            <a:ext cx="6577200" cy="43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PRIMA</a:t>
            </a:r>
            <a:r>
              <a:rPr b="1" lang="it" sz="5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 sz="5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5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r>
              <a:rPr b="1" lang="it" sz="7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GUERRA</a:t>
            </a:r>
            <a:endParaRPr b="1" sz="7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5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</a:t>
            </a:r>
            <a:r>
              <a:rPr b="1" lang="it" sz="7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MONDIALE</a:t>
            </a:r>
            <a:endParaRPr sz="7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228600" y="2855700"/>
            <a:ext cx="2912400" cy="20592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076" y="2786196"/>
            <a:ext cx="2912461" cy="205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3"/>
          <p:cNvCxnSpPr/>
          <p:nvPr/>
        </p:nvCxnSpPr>
        <p:spPr>
          <a:xfrm rot="10800000">
            <a:off x="234579" y="232650"/>
            <a:ext cx="0" cy="277380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Google Shape;58;p13"/>
          <p:cNvSpPr/>
          <p:nvPr/>
        </p:nvSpPr>
        <p:spPr>
          <a:xfrm>
            <a:off x="5755807" y="228593"/>
            <a:ext cx="3159600" cy="19749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300" y="298100"/>
            <a:ext cx="3159651" cy="1974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3"/>
          <p:cNvCxnSpPr/>
          <p:nvPr/>
        </p:nvCxnSpPr>
        <p:spPr>
          <a:xfrm rot="10800000">
            <a:off x="8915392" y="1756200"/>
            <a:ext cx="0" cy="315870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13"/>
          <p:cNvSpPr txBox="1"/>
          <p:nvPr/>
        </p:nvSpPr>
        <p:spPr>
          <a:xfrm>
            <a:off x="6029675" y="4073478"/>
            <a:ext cx="1103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1914-1918</a:t>
            </a:r>
            <a:endParaRPr sz="2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62" name="Google Shape;62;p13"/>
          <p:cNvCxnSpPr/>
          <p:nvPr/>
        </p:nvCxnSpPr>
        <p:spPr>
          <a:xfrm rot="10800000">
            <a:off x="234600" y="232650"/>
            <a:ext cx="5521200" cy="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3"/>
          <p:cNvCxnSpPr/>
          <p:nvPr/>
        </p:nvCxnSpPr>
        <p:spPr>
          <a:xfrm rot="10800000">
            <a:off x="3141050" y="4914900"/>
            <a:ext cx="5773200" cy="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3"/>
          <p:cNvSpPr txBox="1"/>
          <p:nvPr/>
        </p:nvSpPr>
        <p:spPr>
          <a:xfrm>
            <a:off x="310800" y="308850"/>
            <a:ext cx="143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Sofia Pederzoli</a:t>
            </a:r>
            <a:endParaRPr sz="2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AVVENIMENTI DEL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LA GRANDE GUERRA: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444997" y="999158"/>
            <a:ext cx="695100" cy="492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 txBox="1"/>
          <p:nvPr/>
        </p:nvSpPr>
        <p:spPr>
          <a:xfrm>
            <a:off x="445013" y="999150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1914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1965881" y="914550"/>
            <a:ext cx="5064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OCCIDENTALE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francesi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attaccano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respingono i tedeschi dopo durissime battaglie sul fiume Marna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5" name="Google Shape;195;p22"/>
          <p:cNvCxnSpPr/>
          <p:nvPr/>
        </p:nvCxnSpPr>
        <p:spPr>
          <a:xfrm>
            <a:off x="1390763" y="1245438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22"/>
          <p:cNvSpPr txBox="1"/>
          <p:nvPr/>
        </p:nvSpPr>
        <p:spPr>
          <a:xfrm>
            <a:off x="2589850" y="1582300"/>
            <a:ext cx="60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la battaglia della Marna termina la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guerra di movimento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comincia una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guerra di posizione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lungo tutto il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occidentale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7" name="Google Shape;197;p22"/>
          <p:cNvCxnSpPr/>
          <p:nvPr/>
        </p:nvCxnSpPr>
        <p:spPr>
          <a:xfrm>
            <a:off x="729825" y="2658692"/>
            <a:ext cx="1037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22"/>
          <p:cNvSpPr txBox="1"/>
          <p:nvPr/>
        </p:nvSpPr>
        <p:spPr>
          <a:xfrm>
            <a:off x="1775676" y="2335450"/>
            <a:ext cx="5228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ORIENTALE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Germania e Austria sconfiggono la Russia nelle Battaglie di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Tannenberg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dei Laghi Masuri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9" name="Google Shape;199;p22"/>
          <p:cNvCxnSpPr/>
          <p:nvPr/>
        </p:nvCxnSpPr>
        <p:spPr>
          <a:xfrm>
            <a:off x="729830" y="1728988"/>
            <a:ext cx="0" cy="929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22"/>
          <p:cNvCxnSpPr/>
          <p:nvPr/>
        </p:nvCxnSpPr>
        <p:spPr>
          <a:xfrm>
            <a:off x="7220706" y="1245450"/>
            <a:ext cx="55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22"/>
          <p:cNvCxnSpPr/>
          <p:nvPr/>
        </p:nvCxnSpPr>
        <p:spPr>
          <a:xfrm>
            <a:off x="7774818" y="1245450"/>
            <a:ext cx="0" cy="37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2" name="Google Shape;202;p22"/>
          <p:cNvSpPr/>
          <p:nvPr/>
        </p:nvSpPr>
        <p:spPr>
          <a:xfrm>
            <a:off x="445035" y="3575608"/>
            <a:ext cx="695100" cy="492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445050" y="3575600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1915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4" name="Google Shape;204;p22"/>
          <p:cNvCxnSpPr/>
          <p:nvPr/>
        </p:nvCxnSpPr>
        <p:spPr>
          <a:xfrm>
            <a:off x="1424563" y="3847963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2"/>
          <p:cNvSpPr txBox="1"/>
          <p:nvPr/>
        </p:nvSpPr>
        <p:spPr>
          <a:xfrm>
            <a:off x="2093900" y="3498650"/>
            <a:ext cx="566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L’Italia vuole conquistare le zone italiane sotto il controllo austriaco, entra in guerra contro gli Imperi Centrali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6" name="Google Shape;206;p22"/>
          <p:cNvCxnSpPr/>
          <p:nvPr/>
        </p:nvCxnSpPr>
        <p:spPr>
          <a:xfrm>
            <a:off x="1424563" y="4646613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2"/>
          <p:cNvSpPr txBox="1"/>
          <p:nvPr/>
        </p:nvSpPr>
        <p:spPr>
          <a:xfrm>
            <a:off x="2093900" y="4405000"/>
            <a:ext cx="474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apre un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nuovo fronte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quello austro-italiano sul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Piave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/>
          <p:nvPr/>
        </p:nvSpPr>
        <p:spPr>
          <a:xfrm>
            <a:off x="1090873" y="2548272"/>
            <a:ext cx="2772600" cy="3936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AVVENIMENTI DELLA GRANDE GUERRA: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444997" y="999158"/>
            <a:ext cx="695100" cy="492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3"/>
          <p:cNvSpPr txBox="1"/>
          <p:nvPr/>
        </p:nvSpPr>
        <p:spPr>
          <a:xfrm>
            <a:off x="445013" y="999150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1916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6" name="Google Shape;216;p23"/>
          <p:cNvCxnSpPr/>
          <p:nvPr/>
        </p:nvCxnSpPr>
        <p:spPr>
          <a:xfrm>
            <a:off x="1321251" y="1274163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7" name="Google Shape;217;p23"/>
          <p:cNvSpPr txBox="1"/>
          <p:nvPr/>
        </p:nvSpPr>
        <p:spPr>
          <a:xfrm>
            <a:off x="1887300" y="906900"/>
            <a:ext cx="6464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Verdun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 francesi riescono a difendere il loro territorio da un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attacco tedesco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Poco dopo furono gli inglesi a tentare un attacco sulla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Somme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8" name="Google Shape;218;p23"/>
          <p:cNvCxnSpPr/>
          <p:nvPr/>
        </p:nvCxnSpPr>
        <p:spPr>
          <a:xfrm>
            <a:off x="2553369" y="1387494"/>
            <a:ext cx="0" cy="393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3"/>
          <p:cNvCxnSpPr/>
          <p:nvPr/>
        </p:nvCxnSpPr>
        <p:spPr>
          <a:xfrm rot="10800000">
            <a:off x="2730069" y="1604406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0" name="Google Shape;220;p23"/>
          <p:cNvSpPr txBox="1"/>
          <p:nvPr/>
        </p:nvSpPr>
        <p:spPr>
          <a:xfrm>
            <a:off x="2908200" y="1573350"/>
            <a:ext cx="3327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anche in questo caso senza successo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1" name="Google Shape;221;p23"/>
          <p:cNvCxnSpPr/>
          <p:nvPr/>
        </p:nvCxnSpPr>
        <p:spPr>
          <a:xfrm>
            <a:off x="1390763" y="2251038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p23"/>
          <p:cNvSpPr txBox="1"/>
          <p:nvPr/>
        </p:nvSpPr>
        <p:spPr>
          <a:xfrm>
            <a:off x="2026325" y="2043300"/>
            <a:ext cx="3551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Italiani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conquistano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Gorizia (</a:t>
            </a:r>
            <a:r>
              <a:rPr i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Agosto 1916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3" name="Google Shape;223;p23"/>
          <p:cNvCxnSpPr/>
          <p:nvPr/>
        </p:nvCxnSpPr>
        <p:spPr>
          <a:xfrm>
            <a:off x="633252" y="1667169"/>
            <a:ext cx="0" cy="110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23"/>
          <p:cNvCxnSpPr/>
          <p:nvPr/>
        </p:nvCxnSpPr>
        <p:spPr>
          <a:xfrm rot="10800000">
            <a:off x="809952" y="2594777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23"/>
          <p:cNvSpPr txBox="1"/>
          <p:nvPr/>
        </p:nvSpPr>
        <p:spPr>
          <a:xfrm>
            <a:off x="1066988" y="2521863"/>
            <a:ext cx="2872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GUERRA SOTTOMARINA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666475" y="3031350"/>
            <a:ext cx="716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gli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Inglesi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controllano i mari →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Imperi Centrali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faticano a procurarsi le materie prime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7" name="Google Shape;227;p23"/>
          <p:cNvCxnSpPr/>
          <p:nvPr/>
        </p:nvCxnSpPr>
        <p:spPr>
          <a:xfrm>
            <a:off x="3967688" y="2771475"/>
            <a:ext cx="554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23"/>
          <p:cNvCxnSpPr/>
          <p:nvPr/>
        </p:nvCxnSpPr>
        <p:spPr>
          <a:xfrm>
            <a:off x="4521800" y="2771475"/>
            <a:ext cx="0" cy="28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23"/>
          <p:cNvSpPr txBox="1"/>
          <p:nvPr/>
        </p:nvSpPr>
        <p:spPr>
          <a:xfrm>
            <a:off x="1494475" y="3714025"/>
            <a:ext cx="550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 Bretagna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BATTAGLIA dello JUTLAND</a:t>
            </a:r>
            <a:endParaRPr sz="16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0" name="Google Shape;230;p23"/>
          <p:cNvCxnSpPr/>
          <p:nvPr/>
        </p:nvCxnSpPr>
        <p:spPr>
          <a:xfrm>
            <a:off x="4198425" y="3462450"/>
            <a:ext cx="0" cy="280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1" name="Google Shape;231;p23"/>
          <p:cNvSpPr txBox="1"/>
          <p:nvPr/>
        </p:nvSpPr>
        <p:spPr>
          <a:xfrm>
            <a:off x="0" y="4284075"/>
            <a:ext cx="6175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Guerra sottomarina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contro le navi sospettate di rifornire gli avversari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affonda il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LUSITANIA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carico di cittadini statunitensi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2" name="Google Shape;232;p23"/>
          <p:cNvCxnSpPr/>
          <p:nvPr/>
        </p:nvCxnSpPr>
        <p:spPr>
          <a:xfrm>
            <a:off x="641025" y="2946888"/>
            <a:ext cx="0" cy="1311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23"/>
          <p:cNvSpPr/>
          <p:nvPr/>
        </p:nvSpPr>
        <p:spPr>
          <a:xfrm>
            <a:off x="6666825" y="1582300"/>
            <a:ext cx="2315700" cy="14133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0625" y="1658500"/>
            <a:ext cx="2315689" cy="1413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3"/>
          <p:cNvCxnSpPr/>
          <p:nvPr/>
        </p:nvCxnSpPr>
        <p:spPr>
          <a:xfrm rot="10800000">
            <a:off x="8982515" y="2946900"/>
            <a:ext cx="0" cy="315870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"/>
          <p:cNvSpPr/>
          <p:nvPr/>
        </p:nvSpPr>
        <p:spPr>
          <a:xfrm>
            <a:off x="444997" y="917502"/>
            <a:ext cx="695100" cy="492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445013" y="917494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1917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AVVENIMENTI DELLA GRANDE GUERRA: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243" name="Google Shape;243;p24"/>
          <p:cNvCxnSpPr/>
          <p:nvPr/>
        </p:nvCxnSpPr>
        <p:spPr>
          <a:xfrm>
            <a:off x="1358176" y="1170832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" name="Google Shape;244;p24"/>
          <p:cNvSpPr txBox="1"/>
          <p:nvPr/>
        </p:nvSpPr>
        <p:spPr>
          <a:xfrm>
            <a:off x="1954725" y="948250"/>
            <a:ext cx="611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orientale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russi →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rivoluzione interna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abbandonano la guerra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45" name="Google Shape;245;p24"/>
          <p:cNvCxnSpPr/>
          <p:nvPr/>
        </p:nvCxnSpPr>
        <p:spPr>
          <a:xfrm>
            <a:off x="1358176" y="1676145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6" name="Google Shape;246;p24"/>
          <p:cNvSpPr/>
          <p:nvPr/>
        </p:nvSpPr>
        <p:spPr>
          <a:xfrm>
            <a:off x="3812225" y="1422792"/>
            <a:ext cx="2712600" cy="4926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7" name="Google Shape;247;p24"/>
          <p:cNvSpPr txBox="1"/>
          <p:nvPr/>
        </p:nvSpPr>
        <p:spPr>
          <a:xfrm>
            <a:off x="1943757" y="1445900"/>
            <a:ext cx="5187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occidentale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 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1917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entrata degli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guerra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1961125" y="1958850"/>
            <a:ext cx="624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italoaustriaco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gli Austriaci annientano le truppe italiane 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Caporetto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49" name="Google Shape;249;p24"/>
          <p:cNvCxnSpPr/>
          <p:nvPr/>
        </p:nvCxnSpPr>
        <p:spPr>
          <a:xfrm>
            <a:off x="1358176" y="2167370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24"/>
          <p:cNvSpPr/>
          <p:nvPr/>
        </p:nvSpPr>
        <p:spPr>
          <a:xfrm>
            <a:off x="445022" y="2911827"/>
            <a:ext cx="695100" cy="492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4"/>
          <p:cNvSpPr txBox="1"/>
          <p:nvPr/>
        </p:nvSpPr>
        <p:spPr>
          <a:xfrm>
            <a:off x="445038" y="2911819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1918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2" name="Google Shape;252;p24"/>
          <p:cNvCxnSpPr/>
          <p:nvPr/>
        </p:nvCxnSpPr>
        <p:spPr>
          <a:xfrm>
            <a:off x="1358176" y="3158132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3" name="Google Shape;253;p24"/>
          <p:cNvSpPr txBox="1"/>
          <p:nvPr/>
        </p:nvSpPr>
        <p:spPr>
          <a:xfrm>
            <a:off x="1961100" y="2911825"/>
            <a:ext cx="6763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occidentale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sostegno americano, sfondano le linee tedesche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4" name="Google Shape;254;p24"/>
          <p:cNvCxnSpPr/>
          <p:nvPr/>
        </p:nvCxnSpPr>
        <p:spPr>
          <a:xfrm>
            <a:off x="1358176" y="3569739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5" name="Google Shape;255;p24"/>
          <p:cNvSpPr txBox="1"/>
          <p:nvPr/>
        </p:nvSpPr>
        <p:spPr>
          <a:xfrm>
            <a:off x="1961125" y="3361982"/>
            <a:ext cx="647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italo-austriaco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gli italiani sconfiggono gli austriaci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6" name="Google Shape;256;p24"/>
          <p:cNvCxnSpPr/>
          <p:nvPr/>
        </p:nvCxnSpPr>
        <p:spPr>
          <a:xfrm>
            <a:off x="1358176" y="4027681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7" name="Google Shape;257;p24"/>
          <p:cNvSpPr txBox="1"/>
          <p:nvPr/>
        </p:nvSpPr>
        <p:spPr>
          <a:xfrm>
            <a:off x="1961125" y="3812125"/>
            <a:ext cx="6840300" cy="4311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Austria-Ungheri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 firmano l’armistizio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il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l’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Novembre 1918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/>
          <p:nvPr/>
        </p:nvSpPr>
        <p:spPr>
          <a:xfrm>
            <a:off x="6134675" y="3900150"/>
            <a:ext cx="1728300" cy="3849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DISFATTA DI CAPORETTO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64" name="Google Shape;264;p25"/>
          <p:cNvSpPr txBox="1"/>
          <p:nvPr/>
        </p:nvSpPr>
        <p:spPr>
          <a:xfrm>
            <a:off x="1795200" y="962475"/>
            <a:ext cx="490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Luigi Cadorna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assalta le truppe austriache sul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fiume Isonzo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25"/>
          <p:cNvSpPr/>
          <p:nvPr/>
        </p:nvSpPr>
        <p:spPr>
          <a:xfrm>
            <a:off x="436322" y="964410"/>
            <a:ext cx="6951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5"/>
          <p:cNvSpPr txBox="1"/>
          <p:nvPr/>
        </p:nvSpPr>
        <p:spPr>
          <a:xfrm>
            <a:off x="436313" y="964402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1915</a:t>
            </a:r>
            <a:endParaRPr b="1" sz="20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7" name="Google Shape;267;p25"/>
          <p:cNvCxnSpPr/>
          <p:nvPr/>
        </p:nvCxnSpPr>
        <p:spPr>
          <a:xfrm rot="10800000">
            <a:off x="1532819" y="1034006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8" name="Google Shape;268;p25"/>
          <p:cNvSpPr txBox="1"/>
          <p:nvPr/>
        </p:nvSpPr>
        <p:spPr>
          <a:xfrm>
            <a:off x="3065400" y="1210705"/>
            <a:ext cx="236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muoiono oltre 250.000 soldati</a:t>
            </a:r>
            <a:r>
              <a:rPr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9" name="Google Shape;269;p25"/>
          <p:cNvCxnSpPr/>
          <p:nvPr/>
        </p:nvCxnSpPr>
        <p:spPr>
          <a:xfrm>
            <a:off x="778025" y="1589000"/>
            <a:ext cx="0" cy="23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5"/>
          <p:cNvCxnSpPr/>
          <p:nvPr/>
        </p:nvCxnSpPr>
        <p:spPr>
          <a:xfrm rot="10800000">
            <a:off x="954725" y="164785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1" name="Google Shape;271;p25"/>
          <p:cNvSpPr txBox="1"/>
          <p:nvPr/>
        </p:nvSpPr>
        <p:spPr>
          <a:xfrm>
            <a:off x="1233775" y="1554250"/>
            <a:ext cx="3432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1916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austriaci contro Italia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1917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anno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drammatico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 l’Italia</a:t>
            </a:r>
            <a:r>
              <a:rPr lang="it"/>
              <a:t> </a:t>
            </a:r>
            <a:endParaRPr/>
          </a:p>
        </p:txBody>
      </p:sp>
      <p:cxnSp>
        <p:nvCxnSpPr>
          <p:cNvPr id="272" name="Google Shape;272;p25"/>
          <p:cNvCxnSpPr/>
          <p:nvPr/>
        </p:nvCxnSpPr>
        <p:spPr>
          <a:xfrm>
            <a:off x="2949769" y="2521531"/>
            <a:ext cx="0" cy="291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3" name="Google Shape;273;p25"/>
          <p:cNvSpPr txBox="1"/>
          <p:nvPr/>
        </p:nvSpPr>
        <p:spPr>
          <a:xfrm>
            <a:off x="340725" y="2717550"/>
            <a:ext cx="621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r>
              <a:rPr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Ottobre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gli Austriaci annientano le truppe italiane sul fiume Isonzo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4411450" y="3144497"/>
            <a:ext cx="1957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crollo di Caporetto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5" name="Google Shape;275;p25"/>
          <p:cNvCxnSpPr/>
          <p:nvPr/>
        </p:nvCxnSpPr>
        <p:spPr>
          <a:xfrm>
            <a:off x="1852544" y="3185356"/>
            <a:ext cx="0" cy="48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6" name="Google Shape;276;p25"/>
          <p:cNvSpPr txBox="1"/>
          <p:nvPr/>
        </p:nvSpPr>
        <p:spPr>
          <a:xfrm>
            <a:off x="662213" y="3761700"/>
            <a:ext cx="3770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Armando Diaz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arresta l’avanzata austriaca lungo il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fiume Piave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7" name="Google Shape;277;p25"/>
          <p:cNvCxnSpPr/>
          <p:nvPr/>
        </p:nvCxnSpPr>
        <p:spPr>
          <a:xfrm rot="10800000">
            <a:off x="4842463" y="391590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8" name="Google Shape;278;p25"/>
          <p:cNvSpPr txBox="1"/>
          <p:nvPr/>
        </p:nvSpPr>
        <p:spPr>
          <a:xfrm>
            <a:off x="5175829" y="3877050"/>
            <a:ext cx="343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l’aiuto   “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ragazzi del 1899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9" name="Google Shape;279;p25"/>
          <p:cNvCxnSpPr/>
          <p:nvPr/>
        </p:nvCxnSpPr>
        <p:spPr>
          <a:xfrm>
            <a:off x="4067800" y="3185350"/>
            <a:ext cx="0" cy="23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25"/>
          <p:cNvSpPr/>
          <p:nvPr/>
        </p:nvSpPr>
        <p:spPr>
          <a:xfrm>
            <a:off x="6712595" y="1478050"/>
            <a:ext cx="2257500" cy="20193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1" name="Google Shape;281;p25"/>
          <p:cNvCxnSpPr/>
          <p:nvPr/>
        </p:nvCxnSpPr>
        <p:spPr>
          <a:xfrm rot="10800000">
            <a:off x="4244500" y="324420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2" name="Google Shape;2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445" y="1562100"/>
            <a:ext cx="2257425" cy="201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25"/>
          <p:cNvCxnSpPr/>
          <p:nvPr/>
        </p:nvCxnSpPr>
        <p:spPr>
          <a:xfrm rot="10800000">
            <a:off x="8970085" y="2929525"/>
            <a:ext cx="0" cy="315870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6"/>
          <p:cNvSpPr/>
          <p:nvPr/>
        </p:nvSpPr>
        <p:spPr>
          <a:xfrm>
            <a:off x="5569225" y="2461800"/>
            <a:ext cx="2702100" cy="6927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6"/>
          <p:cNvSpPr/>
          <p:nvPr/>
        </p:nvSpPr>
        <p:spPr>
          <a:xfrm>
            <a:off x="871713" y="2599007"/>
            <a:ext cx="353400" cy="353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6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RIVOLUZIONE IN RUSSIA E ENTRATA IN GUERRA DEGLI USA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436322" y="832410"/>
            <a:ext cx="6951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6"/>
          <p:cNvSpPr txBox="1"/>
          <p:nvPr/>
        </p:nvSpPr>
        <p:spPr>
          <a:xfrm>
            <a:off x="436313" y="832402"/>
            <a:ext cx="69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1917</a:t>
            </a:r>
            <a:endParaRPr b="1" sz="20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3" name="Google Shape;293;p26"/>
          <p:cNvCxnSpPr/>
          <p:nvPr/>
        </p:nvCxnSpPr>
        <p:spPr>
          <a:xfrm rot="10800000">
            <a:off x="1445919" y="902006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4" name="Google Shape;294;p26"/>
          <p:cNvSpPr txBox="1"/>
          <p:nvPr/>
        </p:nvSpPr>
        <p:spPr>
          <a:xfrm>
            <a:off x="1683450" y="870950"/>
            <a:ext cx="171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anno della svolta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26"/>
          <p:cNvSpPr txBox="1"/>
          <p:nvPr/>
        </p:nvSpPr>
        <p:spPr>
          <a:xfrm>
            <a:off x="3266825" y="747800"/>
            <a:ext cx="5638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diserzioni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ammutinamenti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 interi reparti → assalto anche sotto minaccia della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decimazione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26"/>
          <p:cNvSpPr/>
          <p:nvPr/>
        </p:nvSpPr>
        <p:spPr>
          <a:xfrm>
            <a:off x="1694235" y="912287"/>
            <a:ext cx="1546500" cy="3459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7" name="Google Shape;297;p26"/>
          <p:cNvCxnSpPr/>
          <p:nvPr/>
        </p:nvCxnSpPr>
        <p:spPr>
          <a:xfrm>
            <a:off x="778025" y="1409600"/>
            <a:ext cx="0" cy="23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26"/>
          <p:cNvCxnSpPr/>
          <p:nvPr/>
        </p:nvCxnSpPr>
        <p:spPr>
          <a:xfrm rot="10800000">
            <a:off x="954725" y="146845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9" name="Google Shape;299;p26"/>
          <p:cNvSpPr txBox="1"/>
          <p:nvPr/>
        </p:nvSpPr>
        <p:spPr>
          <a:xfrm>
            <a:off x="1131425" y="1437400"/>
            <a:ext cx="519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appello contro “l’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inutile strage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pubblicato da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Benedetto XV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26"/>
          <p:cNvSpPr txBox="1"/>
          <p:nvPr/>
        </p:nvSpPr>
        <p:spPr>
          <a:xfrm>
            <a:off x="1051300" y="1987450"/>
            <a:ext cx="413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DUE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eventi cambiano le prospettive della guerra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01" name="Google Shape;301;p26"/>
          <p:cNvCxnSpPr/>
          <p:nvPr/>
        </p:nvCxnSpPr>
        <p:spPr>
          <a:xfrm>
            <a:off x="625550" y="2241000"/>
            <a:ext cx="353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p26"/>
          <p:cNvCxnSpPr/>
          <p:nvPr/>
        </p:nvCxnSpPr>
        <p:spPr>
          <a:xfrm>
            <a:off x="625552" y="1409600"/>
            <a:ext cx="0" cy="83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26"/>
          <p:cNvSpPr txBox="1"/>
          <p:nvPr/>
        </p:nvSpPr>
        <p:spPr>
          <a:xfrm>
            <a:off x="871713" y="2529407"/>
            <a:ext cx="5734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45818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uscita immediata della Russia dalla guerra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04" name="Google Shape;304;p26"/>
          <p:cNvCxnSpPr/>
          <p:nvPr/>
        </p:nvCxnSpPr>
        <p:spPr>
          <a:xfrm rot="10800000">
            <a:off x="5270963" y="2643056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Google Shape;305;p26"/>
          <p:cNvSpPr txBox="1"/>
          <p:nvPr/>
        </p:nvSpPr>
        <p:spPr>
          <a:xfrm>
            <a:off x="5570200" y="2457900"/>
            <a:ext cx="2657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MARZO 1918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firmata la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Brest-Litovsk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26"/>
          <p:cNvSpPr/>
          <p:nvPr/>
        </p:nvSpPr>
        <p:spPr>
          <a:xfrm>
            <a:off x="871713" y="3380007"/>
            <a:ext cx="353400" cy="3534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6"/>
          <p:cNvSpPr txBox="1"/>
          <p:nvPr/>
        </p:nvSpPr>
        <p:spPr>
          <a:xfrm>
            <a:off x="871719" y="3310400"/>
            <a:ext cx="309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45818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it" sz="2000">
                <a:solidFill>
                  <a:srgbClr val="45818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 Uniti entrano in Guerra 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08" name="Google Shape;308;p26"/>
          <p:cNvCxnSpPr/>
          <p:nvPr/>
        </p:nvCxnSpPr>
        <p:spPr>
          <a:xfrm rot="10800000">
            <a:off x="4138713" y="3378056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9" name="Google Shape;309;p26"/>
          <p:cNvSpPr/>
          <p:nvPr/>
        </p:nvSpPr>
        <p:spPr>
          <a:xfrm>
            <a:off x="4411000" y="3350900"/>
            <a:ext cx="1755000" cy="4155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6"/>
          <p:cNvSpPr txBox="1"/>
          <p:nvPr/>
        </p:nvSpPr>
        <p:spPr>
          <a:xfrm>
            <a:off x="4315425" y="3347000"/>
            <a:ext cx="192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APRILE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1917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1293450" y="3594240"/>
            <a:ext cx="249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schierano a fianco dell’Intesa</a:t>
            </a:r>
            <a:r>
              <a:rPr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2" name="Google Shape;312;p26"/>
          <p:cNvCxnSpPr/>
          <p:nvPr/>
        </p:nvCxnSpPr>
        <p:spPr>
          <a:xfrm>
            <a:off x="1051300" y="3866325"/>
            <a:ext cx="0" cy="382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3" name="Google Shape;313;p26"/>
          <p:cNvSpPr txBox="1"/>
          <p:nvPr/>
        </p:nvSpPr>
        <p:spPr>
          <a:xfrm>
            <a:off x="234575" y="4226400"/>
            <a:ext cx="276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presidente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Woodrow Wilson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4" name="Google Shape;314;p26"/>
          <p:cNvCxnSpPr/>
          <p:nvPr/>
        </p:nvCxnSpPr>
        <p:spPr>
          <a:xfrm rot="10800000">
            <a:off x="2974313" y="4265256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5" name="Google Shape;315;p26"/>
          <p:cNvSpPr txBox="1"/>
          <p:nvPr/>
        </p:nvSpPr>
        <p:spPr>
          <a:xfrm>
            <a:off x="3221625" y="4218750"/>
            <a:ext cx="1834200" cy="4464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Quattordici Punti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5447675" y="4095300"/>
            <a:ext cx="371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obiettivi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principio di autodeterminazione dei popoli</a:t>
            </a:r>
            <a:endParaRPr sz="16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26"/>
          <p:cNvSpPr txBox="1"/>
          <p:nvPr/>
        </p:nvSpPr>
        <p:spPr>
          <a:xfrm>
            <a:off x="5126425" y="4141800"/>
            <a:ext cx="35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"/>
          <p:cNvSpPr/>
          <p:nvPr/>
        </p:nvSpPr>
        <p:spPr>
          <a:xfrm>
            <a:off x="5345350" y="4290350"/>
            <a:ext cx="1902900" cy="3303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7"/>
          <p:cNvSpPr/>
          <p:nvPr/>
        </p:nvSpPr>
        <p:spPr>
          <a:xfrm>
            <a:off x="6364988" y="2258975"/>
            <a:ext cx="1902900" cy="3303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7"/>
          <p:cNvSpPr/>
          <p:nvPr/>
        </p:nvSpPr>
        <p:spPr>
          <a:xfrm>
            <a:off x="604663" y="802822"/>
            <a:ext cx="1572600" cy="431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RIVOLUZIONE IN RUSSIA E ENTRATA IN GUERRA DEGLI USA: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6" name="Google Shape;326;p27"/>
          <p:cNvSpPr txBox="1"/>
          <p:nvPr/>
        </p:nvSpPr>
        <p:spPr>
          <a:xfrm>
            <a:off x="613338" y="792463"/>
            <a:ext cx="570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Primavera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1918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→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avanza sul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occidentale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7" name="Google Shape;327;p27"/>
          <p:cNvCxnSpPr/>
          <p:nvPr/>
        </p:nvCxnSpPr>
        <p:spPr>
          <a:xfrm rot="10800000">
            <a:off x="6049483" y="841681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8" name="Google Shape;328;p27"/>
          <p:cNvSpPr txBox="1"/>
          <p:nvPr/>
        </p:nvSpPr>
        <p:spPr>
          <a:xfrm>
            <a:off x="6321738" y="695125"/>
            <a:ext cx="221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fermata sulla Marma dalla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resistenza anglo-francese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9" name="Google Shape;329;p27"/>
          <p:cNvCxnSpPr/>
          <p:nvPr/>
        </p:nvCxnSpPr>
        <p:spPr>
          <a:xfrm>
            <a:off x="1364075" y="1242425"/>
            <a:ext cx="0" cy="26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0" name="Google Shape;330;p27"/>
          <p:cNvSpPr txBox="1"/>
          <p:nvPr/>
        </p:nvSpPr>
        <p:spPr>
          <a:xfrm>
            <a:off x="74775" y="1436075"/>
            <a:ext cx="3183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vittoriosa battaglia di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Amiens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europa oltre 300.000 soldati al mese</a:t>
            </a:r>
            <a:r>
              <a:rPr lang="it"/>
              <a:t> </a:t>
            </a:r>
            <a:endParaRPr/>
          </a:p>
        </p:txBody>
      </p:sp>
      <p:cxnSp>
        <p:nvCxnSpPr>
          <p:cNvPr id="331" name="Google Shape;331;p27"/>
          <p:cNvCxnSpPr/>
          <p:nvPr/>
        </p:nvCxnSpPr>
        <p:spPr>
          <a:xfrm>
            <a:off x="4140400" y="1242425"/>
            <a:ext cx="0" cy="431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27"/>
          <p:cNvCxnSpPr/>
          <p:nvPr/>
        </p:nvCxnSpPr>
        <p:spPr>
          <a:xfrm rot="10800000">
            <a:off x="4317100" y="149682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27"/>
          <p:cNvSpPr txBox="1"/>
          <p:nvPr/>
        </p:nvSpPr>
        <p:spPr>
          <a:xfrm>
            <a:off x="4572000" y="1436075"/>
            <a:ext cx="4151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tedesco si disgrega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impossibilità di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vittoria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285413" y="2455250"/>
            <a:ext cx="5108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Kaiser Guglielmo II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costretto ad abdicare e fugge in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Olanda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35" name="Google Shape;335;p27"/>
          <p:cNvCxnSpPr/>
          <p:nvPr/>
        </p:nvCxnSpPr>
        <p:spPr>
          <a:xfrm>
            <a:off x="4140400" y="1787738"/>
            <a:ext cx="0" cy="66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6" name="Google Shape;336;p27"/>
          <p:cNvSpPr txBox="1"/>
          <p:nvPr/>
        </p:nvSpPr>
        <p:spPr>
          <a:xfrm>
            <a:off x="5444113" y="2347553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337" name="Google Shape;337;p27"/>
          <p:cNvSpPr txBox="1"/>
          <p:nvPr/>
        </p:nvSpPr>
        <p:spPr>
          <a:xfrm>
            <a:off x="5774288" y="2196339"/>
            <a:ext cx="3084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 NOVEMBRE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proclamata la </a:t>
            </a:r>
            <a:r>
              <a:rPr b="1"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Repubblica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 firma l’armistizio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27"/>
          <p:cNvSpPr txBox="1"/>
          <p:nvPr/>
        </p:nvSpPr>
        <p:spPr>
          <a:xfrm>
            <a:off x="206682" y="3410600"/>
            <a:ext cx="5666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Austro-ungheria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offensiva sul Piave → respinta dall’esercito italiano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39" name="Google Shape;339;p27"/>
          <p:cNvCxnSpPr/>
          <p:nvPr/>
        </p:nvCxnSpPr>
        <p:spPr>
          <a:xfrm>
            <a:off x="945700" y="3841700"/>
            <a:ext cx="0" cy="47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27"/>
          <p:cNvCxnSpPr/>
          <p:nvPr/>
        </p:nvCxnSpPr>
        <p:spPr>
          <a:xfrm rot="10800000">
            <a:off x="1122400" y="413595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1" name="Google Shape;341;p27"/>
          <p:cNvSpPr txBox="1"/>
          <p:nvPr/>
        </p:nvSpPr>
        <p:spPr>
          <a:xfrm>
            <a:off x="1517888" y="3990075"/>
            <a:ext cx="2658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italiani passano al contratto a fine Ottobre (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Vittorio Veneto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2" name="Google Shape;342;p27"/>
          <p:cNvCxnSpPr/>
          <p:nvPr/>
        </p:nvCxnSpPr>
        <p:spPr>
          <a:xfrm rot="10800000">
            <a:off x="4572000" y="414427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27"/>
          <p:cNvSpPr txBox="1"/>
          <p:nvPr/>
        </p:nvSpPr>
        <p:spPr>
          <a:xfrm>
            <a:off x="4967513" y="3998400"/>
            <a:ext cx="2658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firma l’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armistizio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Padova il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NOVEMBRE 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/>
          <p:nvPr/>
        </p:nvSpPr>
        <p:spPr>
          <a:xfrm>
            <a:off x="2643300" y="2225000"/>
            <a:ext cx="3857400" cy="25632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8"/>
          <p:cNvSpPr/>
          <p:nvPr/>
        </p:nvSpPr>
        <p:spPr>
          <a:xfrm>
            <a:off x="2932825" y="1042812"/>
            <a:ext cx="1761600" cy="3303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8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RIVOLUZIONE IN RUSSIA E ENTRATA IN GUERRA DEGLI USA: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1" name="Google Shape;351;p28"/>
          <p:cNvSpPr txBox="1"/>
          <p:nvPr/>
        </p:nvSpPr>
        <p:spPr>
          <a:xfrm>
            <a:off x="1358250" y="977112"/>
            <a:ext cx="642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 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abdica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  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NOVEMBRE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=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 proclama </a:t>
            </a:r>
            <a:r>
              <a:rPr b="1"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Repubblica</a:t>
            </a:r>
            <a:r>
              <a:rPr b="1" lang="it" sz="1600" u="sng"/>
              <a:t> </a:t>
            </a:r>
            <a:r>
              <a:rPr lang="it" sz="1500"/>
              <a:t> </a:t>
            </a:r>
            <a:endParaRPr sz="1500"/>
          </a:p>
        </p:txBody>
      </p:sp>
      <p:sp>
        <p:nvSpPr>
          <p:cNvPr id="352" name="Google Shape;352;p28"/>
          <p:cNvSpPr txBox="1"/>
          <p:nvPr/>
        </p:nvSpPr>
        <p:spPr>
          <a:xfrm>
            <a:off x="1464750" y="1583500"/>
            <a:ext cx="621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Resa della Bulgaria e dell’Impero ottomano =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disfatta degli Imperi centrali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150" y="2359127"/>
            <a:ext cx="3611700" cy="22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/>
          <p:nvPr/>
        </p:nvSpPr>
        <p:spPr>
          <a:xfrm>
            <a:off x="5912400" y="2772325"/>
            <a:ext cx="3003000" cy="21444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9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NUOVA GUERRA = GUERRA DI MASSA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0" name="Google Shape;360;p29"/>
          <p:cNvSpPr txBox="1"/>
          <p:nvPr/>
        </p:nvSpPr>
        <p:spPr>
          <a:xfrm>
            <a:off x="950425" y="832400"/>
            <a:ext cx="3066900" cy="431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Grande guerra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guerra di massa</a:t>
            </a:r>
            <a:r>
              <a:rPr lang="it"/>
              <a:t> </a:t>
            </a:r>
            <a:endParaRPr/>
          </a:p>
        </p:txBody>
      </p:sp>
      <p:cxnSp>
        <p:nvCxnSpPr>
          <p:cNvPr id="361" name="Google Shape;361;p29"/>
          <p:cNvCxnSpPr/>
          <p:nvPr/>
        </p:nvCxnSpPr>
        <p:spPr>
          <a:xfrm rot="10800000">
            <a:off x="4246165" y="87125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2" name="Google Shape;362;p29"/>
          <p:cNvSpPr txBox="1"/>
          <p:nvPr/>
        </p:nvSpPr>
        <p:spPr>
          <a:xfrm>
            <a:off x="4422875" y="840200"/>
            <a:ext cx="377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eserciti per la prima volta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contadini</a:t>
            </a:r>
            <a:r>
              <a:rPr lang="it" sz="1500" u="sng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29"/>
          <p:cNvSpPr txBox="1"/>
          <p:nvPr/>
        </p:nvSpPr>
        <p:spPr>
          <a:xfrm>
            <a:off x="617275" y="1203560"/>
            <a:ext cx="373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circa 8750.000 morti e oltre 20 milioni di feriti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29"/>
          <p:cNvSpPr txBox="1"/>
          <p:nvPr/>
        </p:nvSpPr>
        <p:spPr>
          <a:xfrm>
            <a:off x="948450" y="1867975"/>
            <a:ext cx="1016400" cy="4617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DONNE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5" name="Google Shape;365;p29"/>
          <p:cNvCxnSpPr/>
          <p:nvPr/>
        </p:nvCxnSpPr>
        <p:spPr>
          <a:xfrm rot="10800000">
            <a:off x="6343040" y="192212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6" name="Google Shape;366;p29"/>
          <p:cNvSpPr txBox="1"/>
          <p:nvPr/>
        </p:nvSpPr>
        <p:spPr>
          <a:xfrm>
            <a:off x="2473650" y="1759350"/>
            <a:ext cx="3692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escono dall’ambiente domestico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protagoniste della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produzione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bellica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p29"/>
          <p:cNvSpPr txBox="1"/>
          <p:nvPr/>
        </p:nvSpPr>
        <p:spPr>
          <a:xfrm>
            <a:off x="2135291" y="1775578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368" name="Google Shape;368;p29"/>
          <p:cNvSpPr txBox="1"/>
          <p:nvPr/>
        </p:nvSpPr>
        <p:spPr>
          <a:xfrm>
            <a:off x="6675150" y="1898725"/>
            <a:ext cx="15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uomini in guerra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Google Shape;369;p29"/>
          <p:cNvSpPr txBox="1"/>
          <p:nvPr/>
        </p:nvSpPr>
        <p:spPr>
          <a:xfrm>
            <a:off x="191150" y="2934150"/>
            <a:ext cx="3582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Armeni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minoranza etnica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all’interno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dell’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Impero ottamno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musulmano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0" name="Google Shape;370;p29"/>
          <p:cNvCxnSpPr/>
          <p:nvPr/>
        </p:nvCxnSpPr>
        <p:spPr>
          <a:xfrm>
            <a:off x="1964850" y="3626838"/>
            <a:ext cx="0" cy="33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29"/>
          <p:cNvSpPr txBox="1"/>
          <p:nvPr/>
        </p:nvSpPr>
        <p:spPr>
          <a:xfrm>
            <a:off x="355800" y="3982525"/>
            <a:ext cx="321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circa un milione di armeni turchi morti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29"/>
          <p:cNvSpPr txBox="1"/>
          <p:nvPr/>
        </p:nvSpPr>
        <p:spPr>
          <a:xfrm>
            <a:off x="2604500" y="4517575"/>
            <a:ext cx="1555200" cy="46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GENOCIDIO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3" name="Google Shape;3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6149" y="2696200"/>
            <a:ext cx="3002901" cy="214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29"/>
          <p:cNvCxnSpPr/>
          <p:nvPr/>
        </p:nvCxnSpPr>
        <p:spPr>
          <a:xfrm rot="10800000">
            <a:off x="8906722" y="-290800"/>
            <a:ext cx="0" cy="3158700"/>
          </a:xfrm>
          <a:prstGeom prst="straightConnector1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29"/>
          <p:cNvCxnSpPr/>
          <p:nvPr/>
        </p:nvCxnSpPr>
        <p:spPr>
          <a:xfrm>
            <a:off x="1964850" y="4413325"/>
            <a:ext cx="0" cy="33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29"/>
          <p:cNvCxnSpPr/>
          <p:nvPr/>
        </p:nvCxnSpPr>
        <p:spPr>
          <a:xfrm rot="10800000">
            <a:off x="2141550" y="457172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/>
          <p:cNvSpPr/>
          <p:nvPr/>
        </p:nvSpPr>
        <p:spPr>
          <a:xfrm>
            <a:off x="3918425" y="2225778"/>
            <a:ext cx="2658600" cy="17502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0"/>
          <p:cNvSpPr/>
          <p:nvPr/>
        </p:nvSpPr>
        <p:spPr>
          <a:xfrm>
            <a:off x="738500" y="2141375"/>
            <a:ext cx="2284800" cy="17919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0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INNOVAZIONI TECNOLOGICHE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4" name="Google Shape;384;p30"/>
          <p:cNvSpPr txBox="1"/>
          <p:nvPr/>
        </p:nvSpPr>
        <p:spPr>
          <a:xfrm>
            <a:off x="1240050" y="797550"/>
            <a:ext cx="414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Grande guerra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trionfo della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tecnologia bellica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30"/>
          <p:cNvSpPr txBox="1"/>
          <p:nvPr/>
        </p:nvSpPr>
        <p:spPr>
          <a:xfrm>
            <a:off x="5377616" y="689853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386" name="Google Shape;386;p30"/>
          <p:cNvSpPr txBox="1"/>
          <p:nvPr/>
        </p:nvSpPr>
        <p:spPr>
          <a:xfrm>
            <a:off x="5846825" y="805350"/>
            <a:ext cx="2057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armi più efficaci e letali: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30"/>
          <p:cNvSpPr txBox="1"/>
          <p:nvPr/>
        </p:nvSpPr>
        <p:spPr>
          <a:xfrm>
            <a:off x="388138" y="1233275"/>
            <a:ext cx="4197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motore a scoppio, telefono, sottomarino, aeroplano, mitragliatrici, gas asfissianti,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cannoni,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esplosivi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carro armato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8" name="Google Shape;388;p30"/>
          <p:cNvCxnSpPr/>
          <p:nvPr/>
        </p:nvCxnSpPr>
        <p:spPr>
          <a:xfrm rot="10800000">
            <a:off x="4830488" y="150297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9" name="Google Shape;389;p30"/>
          <p:cNvSpPr txBox="1"/>
          <p:nvPr/>
        </p:nvSpPr>
        <p:spPr>
          <a:xfrm>
            <a:off x="5280363" y="1233275"/>
            <a:ext cx="3475500" cy="8928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nuovi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strumenti di comunicazione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usati per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coordinare meglio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 truppe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prevedere le mosse nemiche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30"/>
          <p:cNvSpPr txBox="1"/>
          <p:nvPr/>
        </p:nvSpPr>
        <p:spPr>
          <a:xfrm>
            <a:off x="195475" y="3961900"/>
            <a:ext cx="4197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Grande guerra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alti comandati con più potere</a:t>
            </a:r>
            <a:r>
              <a:rPr lang="it"/>
              <a:t> </a:t>
            </a:r>
            <a:endParaRPr/>
          </a:p>
        </p:txBody>
      </p:sp>
      <p:cxnSp>
        <p:nvCxnSpPr>
          <p:cNvPr id="391" name="Google Shape;391;p30"/>
          <p:cNvCxnSpPr/>
          <p:nvPr/>
        </p:nvCxnSpPr>
        <p:spPr>
          <a:xfrm rot="10800000">
            <a:off x="4477100" y="400075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2" name="Google Shape;392;p30"/>
          <p:cNvSpPr txBox="1"/>
          <p:nvPr/>
        </p:nvSpPr>
        <p:spPr>
          <a:xfrm>
            <a:off x="4713425" y="3969700"/>
            <a:ext cx="4235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Paul von Hindenburg, Douglas Haig, Joseph Joffre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30"/>
          <p:cNvSpPr txBox="1"/>
          <p:nvPr/>
        </p:nvSpPr>
        <p:spPr>
          <a:xfrm>
            <a:off x="2013300" y="4378925"/>
            <a:ext cx="5117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 guerra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mondiale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determina la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crescita smisurata del potere e delle prerogative degli esecutivi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/>
              <a:t> </a:t>
            </a:r>
            <a:endParaRPr/>
          </a:p>
        </p:txBody>
      </p:sp>
      <p:pic>
        <p:nvPicPr>
          <p:cNvPr id="394" name="Google Shape;3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838" y="2202575"/>
            <a:ext cx="2144125" cy="16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0"/>
          <p:cNvPicPr preferRelativeResize="0"/>
          <p:nvPr/>
        </p:nvPicPr>
        <p:blipFill rotWithShape="1">
          <a:blip r:embed="rId4">
            <a:alphaModFix/>
          </a:blip>
          <a:srcRect b="2608" l="1390" r="1351" t="2541"/>
          <a:stretch/>
        </p:blipFill>
        <p:spPr>
          <a:xfrm>
            <a:off x="3989499" y="2305740"/>
            <a:ext cx="2516474" cy="158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"/>
          <p:cNvSpPr/>
          <p:nvPr/>
        </p:nvSpPr>
        <p:spPr>
          <a:xfrm>
            <a:off x="6768222" y="2806323"/>
            <a:ext cx="1077300" cy="4029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1"/>
          <p:cNvSpPr/>
          <p:nvPr/>
        </p:nvSpPr>
        <p:spPr>
          <a:xfrm>
            <a:off x="4144350" y="912275"/>
            <a:ext cx="877500" cy="28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1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ECONOMIA E PROPAGANDA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03" name="Google Shape;403;p31"/>
          <p:cNvSpPr txBox="1"/>
          <p:nvPr/>
        </p:nvSpPr>
        <p:spPr>
          <a:xfrm>
            <a:off x="2974800" y="832400"/>
            <a:ext cx="319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rescita dei  POTERI  dello Stato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31"/>
          <p:cNvSpPr txBox="1"/>
          <p:nvPr/>
        </p:nvSpPr>
        <p:spPr>
          <a:xfrm>
            <a:off x="618750" y="1195675"/>
            <a:ext cx="790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controllo pubblico delle materie prime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vengono venduti con prezzi imposti dal governo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31"/>
          <p:cNvSpPr txBox="1"/>
          <p:nvPr/>
        </p:nvSpPr>
        <p:spPr>
          <a:xfrm>
            <a:off x="2256900" y="1828275"/>
            <a:ext cx="4652400" cy="4464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Stato dirige gran parte 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dell'economia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nazionale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31"/>
          <p:cNvSpPr txBox="1"/>
          <p:nvPr/>
        </p:nvSpPr>
        <p:spPr>
          <a:xfrm>
            <a:off x="796825" y="2476200"/>
            <a:ext cx="4257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etermina una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riduzione delle libertà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dei cittadini: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censura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libertà di espressione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libertà d’azione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7" name="Google Shape;407;p31"/>
          <p:cNvCxnSpPr/>
          <p:nvPr/>
        </p:nvCxnSpPr>
        <p:spPr>
          <a:xfrm rot="10800000">
            <a:off x="5230813" y="285837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8" name="Google Shape;408;p31"/>
          <p:cNvSpPr txBox="1"/>
          <p:nvPr/>
        </p:nvSpPr>
        <p:spPr>
          <a:xfrm>
            <a:off x="5540650" y="2780275"/>
            <a:ext cx="2806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considerati dei  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disfattisti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9" name="Google Shape;409;p31"/>
          <p:cNvCxnSpPr/>
          <p:nvPr/>
        </p:nvCxnSpPr>
        <p:spPr>
          <a:xfrm>
            <a:off x="2633850" y="3357488"/>
            <a:ext cx="0" cy="335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0" name="Google Shape;410;p31"/>
          <p:cNvSpPr txBox="1"/>
          <p:nvPr/>
        </p:nvSpPr>
        <p:spPr>
          <a:xfrm>
            <a:off x="920463" y="3839975"/>
            <a:ext cx="437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creazione di un capillare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di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it" sz="17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propaganda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1" name="Google Shape;411;p31"/>
          <p:cNvCxnSpPr/>
          <p:nvPr/>
        </p:nvCxnSpPr>
        <p:spPr>
          <a:xfrm rot="10800000">
            <a:off x="5321150" y="388647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2" name="Google Shape;412;p31"/>
          <p:cNvSpPr txBox="1"/>
          <p:nvPr/>
        </p:nvSpPr>
        <p:spPr>
          <a:xfrm>
            <a:off x="5619538" y="3732275"/>
            <a:ext cx="2604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utilità dello sforzo bellico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uffici civili e militari appositi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CAUSE PRINCIPALI: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70" name="Google Shape;70;p14"/>
          <p:cNvCxnSpPr>
            <a:stCxn id="69" idx="2"/>
          </p:cNvCxnSpPr>
          <p:nvPr/>
        </p:nvCxnSpPr>
        <p:spPr>
          <a:xfrm flipH="1">
            <a:off x="2163300" y="832400"/>
            <a:ext cx="2408700" cy="323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" name="Google Shape;71;p14"/>
          <p:cNvCxnSpPr/>
          <p:nvPr/>
        </p:nvCxnSpPr>
        <p:spPr>
          <a:xfrm>
            <a:off x="4572000" y="832400"/>
            <a:ext cx="2408700" cy="323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" name="Google Shape;72;p14"/>
          <p:cNvSpPr txBox="1"/>
          <p:nvPr/>
        </p:nvSpPr>
        <p:spPr>
          <a:xfrm>
            <a:off x="6168732" y="1341993"/>
            <a:ext cx="2763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olitiche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Militari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Economiche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Culturale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582100" y="1210425"/>
            <a:ext cx="3075600" cy="7389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 GIUGNO 1914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ATTENTATO A SARAJEVO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4" name="Google Shape;74;p14"/>
          <p:cNvCxnSpPr/>
          <p:nvPr/>
        </p:nvCxnSpPr>
        <p:spPr>
          <a:xfrm>
            <a:off x="2119897" y="2004262"/>
            <a:ext cx="0" cy="45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" name="Google Shape;75;p14"/>
          <p:cNvSpPr txBox="1"/>
          <p:nvPr/>
        </p:nvSpPr>
        <p:spPr>
          <a:xfrm>
            <a:off x="360550" y="2493000"/>
            <a:ext cx="3518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 studente serbo-bosniaco Gavrilo Princip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assassina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Francesco Ferdinando d’Asburgo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(erede al trono dell’Impero d’Austria-Ungheria) e la moglie</a:t>
            </a:r>
            <a:endParaRPr sz="1600"/>
          </a:p>
        </p:txBody>
      </p:sp>
      <p:cxnSp>
        <p:nvCxnSpPr>
          <p:cNvPr id="76" name="Google Shape;76;p14"/>
          <p:cNvCxnSpPr/>
          <p:nvPr/>
        </p:nvCxnSpPr>
        <p:spPr>
          <a:xfrm>
            <a:off x="2119897" y="3893712"/>
            <a:ext cx="0" cy="45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" name="Google Shape;77;p14"/>
          <p:cNvSpPr txBox="1"/>
          <p:nvPr/>
        </p:nvSpPr>
        <p:spPr>
          <a:xfrm>
            <a:off x="152050" y="4411500"/>
            <a:ext cx="4278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rivendicava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l’annessione della B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osnia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alla Serbia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5951985" y="2180790"/>
            <a:ext cx="1885500" cy="415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2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CONFERENZA DI PARIGI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1448500" y="855310"/>
            <a:ext cx="2771700" cy="4617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CONFERENZA DI PACE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2"/>
          <p:cNvSpPr txBox="1"/>
          <p:nvPr/>
        </p:nvSpPr>
        <p:spPr>
          <a:xfrm>
            <a:off x="4406910" y="762913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421" name="Google Shape;421;p32"/>
          <p:cNvSpPr txBox="1"/>
          <p:nvPr/>
        </p:nvSpPr>
        <p:spPr>
          <a:xfrm>
            <a:off x="4923800" y="878410"/>
            <a:ext cx="2771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apre a Parigi nel Gennaio 1919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32"/>
          <p:cNvSpPr txBox="1"/>
          <p:nvPr/>
        </p:nvSpPr>
        <p:spPr>
          <a:xfrm>
            <a:off x="0" y="1319975"/>
            <a:ext cx="549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presenti: Lloyd 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George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Regno Unito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Georges 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Clemenceau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Francia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Woodrow 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Wilson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 Uniti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e 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Vittorio 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Emanuele</a:t>
            </a:r>
            <a:r>
              <a:rPr b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Orlando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23" name="Google Shape;423;p32"/>
          <p:cNvCxnSpPr/>
          <p:nvPr/>
        </p:nvCxnSpPr>
        <p:spPr>
          <a:xfrm rot="10800000">
            <a:off x="5667663" y="145107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4" name="Google Shape;424;p32"/>
          <p:cNvSpPr txBox="1"/>
          <p:nvPr/>
        </p:nvSpPr>
        <p:spPr>
          <a:xfrm>
            <a:off x="5896500" y="1392050"/>
            <a:ext cx="324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condizioni dure per le potenze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sconfitte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p32"/>
          <p:cNvSpPr txBox="1"/>
          <p:nvPr/>
        </p:nvSpPr>
        <p:spPr>
          <a:xfrm>
            <a:off x="1280425" y="2145865"/>
            <a:ext cx="32478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45818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TRATTATO DI VERSAILLES</a:t>
            </a:r>
            <a:endParaRPr b="1" sz="18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4690108" y="2053453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427" name="Google Shape;427;p32"/>
          <p:cNvSpPr txBox="1"/>
          <p:nvPr/>
        </p:nvSpPr>
        <p:spPr>
          <a:xfrm>
            <a:off x="5074473" y="2145875"/>
            <a:ext cx="296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firmato il   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 GIUGNO 1919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32"/>
          <p:cNvSpPr txBox="1"/>
          <p:nvPr/>
        </p:nvSpPr>
        <p:spPr>
          <a:xfrm>
            <a:off x="2756100" y="2843920"/>
            <a:ext cx="3631800" cy="431100"/>
          </a:xfrm>
          <a:prstGeom prst="rect">
            <a:avLst/>
          </a:prstGeom>
          <a:noFill/>
          <a:ln cap="flat" cmpd="sng" w="2857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responsabilità della guerra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278400" y="3436450"/>
            <a:ext cx="2511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esercito tedesco quasi azzerato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Alsazia e Lorena alla Francia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Schleswig alla Danimarca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territori orientali alla Polonia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0" name="Google Shape;430;p32"/>
          <p:cNvCxnSpPr/>
          <p:nvPr/>
        </p:nvCxnSpPr>
        <p:spPr>
          <a:xfrm>
            <a:off x="1533900" y="2716388"/>
            <a:ext cx="0" cy="66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1" name="Google Shape;431;p32"/>
          <p:cNvCxnSpPr/>
          <p:nvPr/>
        </p:nvCxnSpPr>
        <p:spPr>
          <a:xfrm>
            <a:off x="4071025" y="3422170"/>
            <a:ext cx="0" cy="835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32"/>
          <p:cNvCxnSpPr/>
          <p:nvPr/>
        </p:nvCxnSpPr>
        <p:spPr>
          <a:xfrm rot="10800000">
            <a:off x="4247725" y="4080595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3" name="Google Shape;433;p32"/>
          <p:cNvSpPr txBox="1"/>
          <p:nvPr/>
        </p:nvSpPr>
        <p:spPr>
          <a:xfrm>
            <a:off x="4528225" y="3903295"/>
            <a:ext cx="435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Berlino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debito di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132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miliardi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 marchi-oro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b="1" lang="it" sz="17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riparazione di guerra</a:t>
            </a:r>
            <a:endParaRPr b="1" sz="17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3"/>
          <p:cNvSpPr/>
          <p:nvPr/>
        </p:nvSpPr>
        <p:spPr>
          <a:xfrm>
            <a:off x="5056400" y="3131138"/>
            <a:ext cx="1946100" cy="4155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3"/>
          <p:cNvSpPr/>
          <p:nvPr/>
        </p:nvSpPr>
        <p:spPr>
          <a:xfrm>
            <a:off x="2102370" y="3122438"/>
            <a:ext cx="2676000" cy="415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3"/>
          <p:cNvSpPr/>
          <p:nvPr/>
        </p:nvSpPr>
        <p:spPr>
          <a:xfrm>
            <a:off x="5949137" y="942187"/>
            <a:ext cx="2380500" cy="4356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3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CONFERENZA DI PARIGI: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42" name="Google Shape;442;p33"/>
          <p:cNvSpPr txBox="1"/>
          <p:nvPr/>
        </p:nvSpPr>
        <p:spPr>
          <a:xfrm>
            <a:off x="805650" y="924800"/>
            <a:ext cx="3718500" cy="461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TRATTATO DI SAINT-GERMAIN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33"/>
          <p:cNvSpPr txBox="1"/>
          <p:nvPr/>
        </p:nvSpPr>
        <p:spPr>
          <a:xfrm>
            <a:off x="4691258" y="832403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444" name="Google Shape;444;p33"/>
          <p:cNvSpPr txBox="1"/>
          <p:nvPr/>
        </p:nvSpPr>
        <p:spPr>
          <a:xfrm>
            <a:off x="5160450" y="924800"/>
            <a:ext cx="317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firmato il  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SETTEMBRE 1919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p33"/>
          <p:cNvSpPr txBox="1"/>
          <p:nvPr/>
        </p:nvSpPr>
        <p:spPr>
          <a:xfrm>
            <a:off x="1450925" y="1809050"/>
            <a:ext cx="3553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perde quasi l’intero territorio che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componeva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l’Impero prima della guerra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46" name="Google Shape;446;p33"/>
          <p:cNvCxnSpPr/>
          <p:nvPr/>
        </p:nvCxnSpPr>
        <p:spPr>
          <a:xfrm rot="10800000">
            <a:off x="5328438" y="196325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7" name="Google Shape;447;p33"/>
          <p:cNvSpPr txBox="1"/>
          <p:nvPr/>
        </p:nvSpPr>
        <p:spPr>
          <a:xfrm>
            <a:off x="5652475" y="1932200"/>
            <a:ext cx="3418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ridotta ad uno Stato di piccole dimensioni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48" name="Google Shape;448;p33"/>
          <p:cNvCxnSpPr/>
          <p:nvPr/>
        </p:nvCxnSpPr>
        <p:spPr>
          <a:xfrm>
            <a:off x="2664900" y="1421813"/>
            <a:ext cx="0" cy="43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9" name="Google Shape;449;p33"/>
          <p:cNvCxnSpPr/>
          <p:nvPr/>
        </p:nvCxnSpPr>
        <p:spPr>
          <a:xfrm>
            <a:off x="1097525" y="1421825"/>
            <a:ext cx="0" cy="148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33"/>
          <p:cNvCxnSpPr/>
          <p:nvPr/>
        </p:nvCxnSpPr>
        <p:spPr>
          <a:xfrm>
            <a:off x="1097525" y="2901628"/>
            <a:ext cx="88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1" name="Google Shape;451;p33"/>
          <p:cNvSpPr txBox="1"/>
          <p:nvPr/>
        </p:nvSpPr>
        <p:spPr>
          <a:xfrm>
            <a:off x="1694095" y="2627213"/>
            <a:ext cx="57558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Turchia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gravemente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penalizzata dal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TRATTATO DI 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SÈVRES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del  </a:t>
            </a: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AGOSTO 1920</a:t>
            </a:r>
            <a:r>
              <a:rPr lang="it"/>
              <a:t> </a:t>
            </a:r>
            <a:endParaRPr/>
          </a:p>
        </p:txBody>
      </p:sp>
      <p:sp>
        <p:nvSpPr>
          <p:cNvPr id="452" name="Google Shape;452;p33"/>
          <p:cNvSpPr txBox="1"/>
          <p:nvPr/>
        </p:nvSpPr>
        <p:spPr>
          <a:xfrm>
            <a:off x="1600500" y="3901075"/>
            <a:ext cx="5943000" cy="6927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FRANCIA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REGNO UNITO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→ le due </a:t>
            </a: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potenze europee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 spartiscono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territori vastissimi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ricchi di giacimenti petroliferi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>
            <a:off x="4265975" y="1477025"/>
            <a:ext cx="4770000" cy="24936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4"/>
          <p:cNvSpPr/>
          <p:nvPr/>
        </p:nvSpPr>
        <p:spPr>
          <a:xfrm>
            <a:off x="217200" y="1268500"/>
            <a:ext cx="3788100" cy="29628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4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CONFERENZA DI PARIGI: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60" name="Google Shape;4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88" y="1365300"/>
            <a:ext cx="3607726" cy="27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3325" y="1576462"/>
            <a:ext cx="4595300" cy="22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5"/>
          <p:cNvSpPr/>
          <p:nvPr/>
        </p:nvSpPr>
        <p:spPr>
          <a:xfrm>
            <a:off x="4945550" y="2041775"/>
            <a:ext cx="3423300" cy="4155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5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NUOVI STATI 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INDIPENDENTI: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68" name="Google Shape;468;p35"/>
          <p:cNvSpPr txBox="1"/>
          <p:nvPr/>
        </p:nvSpPr>
        <p:spPr>
          <a:xfrm>
            <a:off x="2903850" y="832400"/>
            <a:ext cx="3336300" cy="415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Europa diversa rispetto a quella del 1914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35"/>
          <p:cNvSpPr txBox="1"/>
          <p:nvPr/>
        </p:nvSpPr>
        <p:spPr>
          <a:xfrm>
            <a:off x="744838" y="1372750"/>
            <a:ext cx="592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 grandi Imperi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RUSSIA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AUSTRIA-UNGHERIA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0" name="Google Shape;470;p35"/>
          <p:cNvCxnSpPr/>
          <p:nvPr/>
        </p:nvCxnSpPr>
        <p:spPr>
          <a:xfrm rot="10800000">
            <a:off x="6847125" y="141160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1" name="Google Shape;471;p35"/>
          <p:cNvSpPr txBox="1"/>
          <p:nvPr/>
        </p:nvSpPr>
        <p:spPr>
          <a:xfrm>
            <a:off x="7130763" y="1372750"/>
            <a:ext cx="126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CROLLATI</a:t>
            </a:r>
            <a:endParaRPr b="1" sz="16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p35"/>
          <p:cNvSpPr txBox="1"/>
          <p:nvPr/>
        </p:nvSpPr>
        <p:spPr>
          <a:xfrm>
            <a:off x="740400" y="1928700"/>
            <a:ext cx="275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vincitori applicano il principio di autodeterminazione dei popoli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3494708" y="1953187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474" name="Google Shape;474;p35"/>
          <p:cNvSpPr txBox="1"/>
          <p:nvPr/>
        </p:nvSpPr>
        <p:spPr>
          <a:xfrm>
            <a:off x="3963900" y="2028750"/>
            <a:ext cx="4439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 decisa la  </a:t>
            </a:r>
            <a:r>
              <a:rPr b="1" lang="it" sz="17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formazione di nuovi Stati nazionali</a:t>
            </a:r>
            <a:endParaRPr b="1" sz="17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5" name="Google Shape;475;p35"/>
          <p:cNvCxnSpPr/>
          <p:nvPr/>
        </p:nvCxnSpPr>
        <p:spPr>
          <a:xfrm>
            <a:off x="4572000" y="2457263"/>
            <a:ext cx="0" cy="43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6" name="Google Shape;476;p35"/>
          <p:cNvSpPr txBox="1"/>
          <p:nvPr/>
        </p:nvSpPr>
        <p:spPr>
          <a:xfrm>
            <a:off x="877200" y="2895225"/>
            <a:ext cx="738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create: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Polonia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Ungheria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Cecoslovacchia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Jugoslavia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Finlandia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Lettonia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Lituania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Estonia</a:t>
            </a:r>
            <a:r>
              <a:rPr lang="it"/>
              <a:t> </a:t>
            </a:r>
            <a:endParaRPr/>
          </a:p>
        </p:txBody>
      </p:sp>
      <p:cxnSp>
        <p:nvCxnSpPr>
          <p:cNvPr id="477" name="Google Shape;477;p35"/>
          <p:cNvCxnSpPr/>
          <p:nvPr/>
        </p:nvCxnSpPr>
        <p:spPr>
          <a:xfrm>
            <a:off x="1796450" y="3363775"/>
            <a:ext cx="0" cy="303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8" name="Google Shape;478;p35"/>
          <p:cNvSpPr txBox="1"/>
          <p:nvPr/>
        </p:nvSpPr>
        <p:spPr>
          <a:xfrm>
            <a:off x="601500" y="3730800"/>
            <a:ext cx="3423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diversi nuovi Stati persiste il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delle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minoranze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etniche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Google Shape;479;p35"/>
          <p:cNvSpPr txBox="1"/>
          <p:nvPr/>
        </p:nvSpPr>
        <p:spPr>
          <a:xfrm>
            <a:off x="4463507" y="3741162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480" name="Google Shape;480;p35"/>
          <p:cNvSpPr txBox="1"/>
          <p:nvPr/>
        </p:nvSpPr>
        <p:spPr>
          <a:xfrm>
            <a:off x="5041200" y="3741150"/>
            <a:ext cx="3501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tutto ciò avrebbe generato a breve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nuove tensioni nel cuore dell’Europa 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/>
          <p:nvPr/>
        </p:nvSpPr>
        <p:spPr>
          <a:xfrm>
            <a:off x="2605050" y="2806353"/>
            <a:ext cx="1807200" cy="4002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6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ITALIA E LA VITTORIA MUTILATA: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87" name="Google Shape;487;p36"/>
          <p:cNvSpPr txBox="1"/>
          <p:nvPr/>
        </p:nvSpPr>
        <p:spPr>
          <a:xfrm>
            <a:off x="287863" y="880450"/>
            <a:ext cx="3165600" cy="6771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ottiene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Trento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Alto Adige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Trieste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Istria</a:t>
            </a:r>
            <a:r>
              <a:rPr lang="it"/>
              <a:t> </a:t>
            </a:r>
            <a:endParaRPr/>
          </a:p>
        </p:txBody>
      </p:sp>
      <p:sp>
        <p:nvSpPr>
          <p:cNvPr id="488" name="Google Shape;488;p36"/>
          <p:cNvSpPr txBox="1"/>
          <p:nvPr/>
        </p:nvSpPr>
        <p:spPr>
          <a:xfrm>
            <a:off x="4333338" y="1003450"/>
            <a:ext cx="452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 quanto previsto dal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Patto di Lo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1915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9" name="Google Shape;489;p36"/>
          <p:cNvCxnSpPr/>
          <p:nvPr/>
        </p:nvCxnSpPr>
        <p:spPr>
          <a:xfrm rot="10800000">
            <a:off x="3893413" y="1042300"/>
            <a:ext cx="0" cy="353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0" name="Google Shape;490;p36"/>
          <p:cNvSpPr txBox="1"/>
          <p:nvPr/>
        </p:nvSpPr>
        <p:spPr>
          <a:xfrm>
            <a:off x="537025" y="1492652"/>
            <a:ext cx="266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manca una parte della Dalmazia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1566450" y="2140650"/>
            <a:ext cx="6011100" cy="4311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Vittorio Emanuele Orlando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abbandona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temporaneamente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Conferenza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371125" y="2797678"/>
            <a:ext cx="4091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nasce in Italia il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mito della  “vittoria mutilata”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4623502" y="2689987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494" name="Google Shape;494;p36"/>
          <p:cNvSpPr txBox="1"/>
          <p:nvPr/>
        </p:nvSpPr>
        <p:spPr>
          <a:xfrm>
            <a:off x="5097575" y="2689975"/>
            <a:ext cx="367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insufficiente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il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completamento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dell’unità del Paese con Trento e Trieste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95" name="Google Shape;495;p36"/>
          <p:cNvCxnSpPr/>
          <p:nvPr/>
        </p:nvCxnSpPr>
        <p:spPr>
          <a:xfrm>
            <a:off x="2416675" y="3285388"/>
            <a:ext cx="0" cy="43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6" name="Google Shape;496;p36"/>
          <p:cNvSpPr txBox="1"/>
          <p:nvPr/>
        </p:nvSpPr>
        <p:spPr>
          <a:xfrm>
            <a:off x="487825" y="3744672"/>
            <a:ext cx="385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azionalisti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sofferenza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sangue versato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dagli italiani avrebbe meritato di più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7" name="Google Shape;497;p36"/>
          <p:cNvSpPr txBox="1"/>
          <p:nvPr/>
        </p:nvSpPr>
        <p:spPr>
          <a:xfrm>
            <a:off x="5063700" y="3762900"/>
            <a:ext cx="3623100" cy="9234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Italia gli 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strascichi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della Grande guerra erano destinati ad alimentare a lungo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pericolose e destabilizzanti tensioni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7"/>
          <p:cNvSpPr/>
          <p:nvPr/>
        </p:nvSpPr>
        <p:spPr>
          <a:xfrm>
            <a:off x="2413250" y="1184460"/>
            <a:ext cx="4565400" cy="36741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7"/>
          <p:cNvSpPr/>
          <p:nvPr/>
        </p:nvSpPr>
        <p:spPr>
          <a:xfrm>
            <a:off x="2165350" y="947989"/>
            <a:ext cx="4565400" cy="36741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37"/>
          <p:cNvPicPr preferRelativeResize="0"/>
          <p:nvPr/>
        </p:nvPicPr>
        <p:blipFill rotWithShape="1">
          <a:blip r:embed="rId3">
            <a:alphaModFix/>
          </a:blip>
          <a:srcRect b="0" l="0" r="0" t="6138"/>
          <a:stretch/>
        </p:blipFill>
        <p:spPr>
          <a:xfrm>
            <a:off x="2289350" y="1058113"/>
            <a:ext cx="4565300" cy="36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7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L’ITALIA ALLA FINE DELLA PRIMA GUERRA MONDIALE: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CAUSE PRINCIPALI: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53225" y="1187500"/>
            <a:ext cx="3171300" cy="7389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 GIUGNO 1914 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ATTENTATO A SARAJEVO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87522" y="1789681"/>
            <a:ext cx="3302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 b="1"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evento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scatenante della guerra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727313" y="1452600"/>
            <a:ext cx="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+</a:t>
            </a:r>
            <a:endParaRPr b="1" sz="3000"/>
          </a:p>
        </p:txBody>
      </p:sp>
      <p:sp>
        <p:nvSpPr>
          <p:cNvPr id="86" name="Google Shape;86;p15"/>
          <p:cNvSpPr txBox="1"/>
          <p:nvPr/>
        </p:nvSpPr>
        <p:spPr>
          <a:xfrm>
            <a:off x="4074875" y="867750"/>
            <a:ext cx="50691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CAUSE POLITICHE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Francia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si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contendono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Alsazia e Lorena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Italia vuole Trento e Trieste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Russia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contro Italia = tutte e tre vogliono espandersi nei Balcani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Gran Bretagna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questioni economiche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Germania diventa troppo ambiziosa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254675" y="1073700"/>
            <a:ext cx="3368400" cy="14043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88" name="Google Shape;88;p15"/>
          <p:cNvSpPr txBox="1"/>
          <p:nvPr/>
        </p:nvSpPr>
        <p:spPr>
          <a:xfrm>
            <a:off x="277125" y="3044400"/>
            <a:ext cx="2394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CAUSE MILITARI: 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CORSA AL RIARMO 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già da anni le grandi potenze si stavano preparando per una guerra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3063738" y="3044400"/>
            <a:ext cx="2734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CAUSE ECONOMICHE: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GARA ECONOMICA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dopo l’espansione in Africa e in Asia da parte di molte potenze, era necessario difendere i propri interessi economici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6190575" y="3052050"/>
            <a:ext cx="2676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CAUSA CULTURALE:</a:t>
            </a:r>
            <a:endParaRPr b="1"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GIUDIZIO POSITIVO SULLA GUERRA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 Italia avrebbe risolto i problemi interni e ridato prestigio internazionale)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/>
        </p:nvSpPr>
        <p:spPr>
          <a:xfrm>
            <a:off x="0" y="78200"/>
            <a:ext cx="45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INIZIO DELLA GUERRA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396925" y="1093163"/>
            <a:ext cx="1958700" cy="461700"/>
          </a:xfrm>
          <a:prstGeom prst="rect">
            <a:avLst/>
          </a:prstGeom>
          <a:solidFill>
            <a:srgbClr val="76A5A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 LUGLIO 1914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7" name="Google Shape;97;p16"/>
          <p:cNvCxnSpPr/>
          <p:nvPr/>
        </p:nvCxnSpPr>
        <p:spPr>
          <a:xfrm>
            <a:off x="2376263" y="1625333"/>
            <a:ext cx="0" cy="340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" name="Google Shape;98;p16"/>
          <p:cNvSpPr txBox="1"/>
          <p:nvPr/>
        </p:nvSpPr>
        <p:spPr>
          <a:xfrm>
            <a:off x="710975" y="1966125"/>
            <a:ext cx="333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dichiara guerra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alla 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Serbia</a:t>
            </a:r>
            <a:endParaRPr sz="16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763375" y="984462"/>
            <a:ext cx="3256200" cy="14127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00" name="Google Shape;100;p16"/>
          <p:cNvSpPr txBox="1"/>
          <p:nvPr/>
        </p:nvSpPr>
        <p:spPr>
          <a:xfrm>
            <a:off x="4618200" y="78200"/>
            <a:ext cx="4518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ALLEANZE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228600" y="2935875"/>
            <a:ext cx="3330600" cy="19791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5256450" y="1633400"/>
            <a:ext cx="2328600" cy="340800"/>
          </a:xfrm>
          <a:prstGeom prst="rect">
            <a:avLst/>
          </a:prstGeom>
          <a:solidFill>
            <a:srgbClr val="927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859710"/>
            <a:ext cx="3330699" cy="1978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6"/>
          <p:cNvCxnSpPr/>
          <p:nvPr/>
        </p:nvCxnSpPr>
        <p:spPr>
          <a:xfrm rot="10800000">
            <a:off x="234554" y="-17450"/>
            <a:ext cx="0" cy="303450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6"/>
          <p:cNvCxnSpPr/>
          <p:nvPr/>
        </p:nvCxnSpPr>
        <p:spPr>
          <a:xfrm>
            <a:off x="3550515" y="4906287"/>
            <a:ext cx="5930400" cy="0"/>
          </a:xfrm>
          <a:prstGeom prst="straightConnector1">
            <a:avLst/>
          </a:prstGeom>
          <a:noFill/>
          <a:ln cap="flat" cmpd="sng" w="9525">
            <a:solidFill>
              <a:srgbClr val="45818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Google Shape;106;p16"/>
          <p:cNvSpPr txBox="1"/>
          <p:nvPr/>
        </p:nvSpPr>
        <p:spPr>
          <a:xfrm>
            <a:off x="4517993" y="880513"/>
            <a:ext cx="43704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AUSTRIA-UNGHERIA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Impero Turco e Bulgaria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TRIPLICE ALLEANZA   </a:t>
            </a: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(1882)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5419650" y="3227511"/>
            <a:ext cx="1981200" cy="340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4444200" y="2483699"/>
            <a:ext cx="45180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SERBIA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INGHILTERRA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FRANCIA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RUSSIA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(poi USA)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TRIPLICE INTESA    </a:t>
            </a: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(1907)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5847350" y="4118275"/>
            <a:ext cx="1633500" cy="340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5812797" y="4078188"/>
            <a:ext cx="1711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alleati</a:t>
            </a:r>
            <a:r>
              <a:rPr b="1" lang="it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della Russia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PERCHÉ L’ITALIA SI DICHIARÒ NEUTRALE?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2340550" y="1164925"/>
            <a:ext cx="1844100" cy="4617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AGOSTO 1914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7" name="Google Shape;117;p17"/>
          <p:cNvCxnSpPr/>
          <p:nvPr/>
        </p:nvCxnSpPr>
        <p:spPr>
          <a:xfrm>
            <a:off x="3262463" y="1653197"/>
            <a:ext cx="0" cy="340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8" name="Google Shape;118;p17"/>
          <p:cNvSpPr txBox="1"/>
          <p:nvPr/>
        </p:nvSpPr>
        <p:spPr>
          <a:xfrm>
            <a:off x="2005000" y="2026575"/>
            <a:ext cx="251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</a:t>
            </a:r>
            <a:r>
              <a:rPr lang="it" sz="16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Italia</a:t>
            </a:r>
            <a:r>
              <a:rPr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si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dichiara neutrale</a:t>
            </a:r>
            <a:endParaRPr sz="16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2004872" y="1092262"/>
            <a:ext cx="2515200" cy="13758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0" name="Google Shape;120;p17"/>
          <p:cNvSpPr txBox="1"/>
          <p:nvPr/>
        </p:nvSpPr>
        <p:spPr>
          <a:xfrm>
            <a:off x="295450" y="2854990"/>
            <a:ext cx="5934300" cy="1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Governo Salandra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ritiene la scelta della neutralità conveniente: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permesso di continuare a commerciare liberamente con i Paesi in guerra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intervento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ottenere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vantaggi territoriali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dalle due alleanze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opinione pubblica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Parlamento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favore della pace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6549007" y="804360"/>
            <a:ext cx="2357700" cy="24597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0" l="2515" r="0" t="0"/>
          <a:stretch/>
        </p:blipFill>
        <p:spPr>
          <a:xfrm>
            <a:off x="6472807" y="880560"/>
            <a:ext cx="2357701" cy="2459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7"/>
          <p:cNvCxnSpPr/>
          <p:nvPr/>
        </p:nvCxnSpPr>
        <p:spPr>
          <a:xfrm rot="10800000">
            <a:off x="8898015" y="2629925"/>
            <a:ext cx="0" cy="3158700"/>
          </a:xfrm>
          <a:prstGeom prst="straightConnector1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17"/>
          <p:cNvSpPr/>
          <p:nvPr/>
        </p:nvSpPr>
        <p:spPr>
          <a:xfrm>
            <a:off x="7033663" y="3709810"/>
            <a:ext cx="964500" cy="1425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2857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25" name="Google Shape;125;p17"/>
          <p:cNvSpPr txBox="1"/>
          <p:nvPr/>
        </p:nvSpPr>
        <p:spPr>
          <a:xfrm>
            <a:off x="7255213" y="4083760"/>
            <a:ext cx="521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2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MA</a:t>
            </a:r>
            <a:endParaRPr b="1" sz="32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295450" y="4345350"/>
            <a:ext cx="6646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GOVERNO ITALIANO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l’Austria e la Germania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erano state aggredite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/>
        </p:nvSpPr>
        <p:spPr>
          <a:xfrm>
            <a:off x="0" y="239950"/>
            <a:ext cx="9144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Paesi d’Intesa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Imperi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aumentano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pressioni su Roma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opinione pubblica si divide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in: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590800" y="8700"/>
            <a:ext cx="425700" cy="749100"/>
          </a:xfrm>
          <a:prstGeom prst="rect">
            <a:avLst/>
          </a:prstGeom>
          <a:solidFill>
            <a:srgbClr val="434343"/>
          </a:solidFill>
          <a:ln cap="flat" cmpd="sng" w="2857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33" name="Google Shape;133;p18"/>
          <p:cNvSpPr/>
          <p:nvPr/>
        </p:nvSpPr>
        <p:spPr>
          <a:xfrm>
            <a:off x="590800" y="196300"/>
            <a:ext cx="1008000" cy="74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2857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34" name="Google Shape;134;p18"/>
          <p:cNvSpPr txBox="1"/>
          <p:nvPr/>
        </p:nvSpPr>
        <p:spPr>
          <a:xfrm>
            <a:off x="666363" y="1610258"/>
            <a:ext cx="328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(chi non voleva la guerra, erano la </a:t>
            </a:r>
            <a:r>
              <a:rPr b="1"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maggioranza</a:t>
            </a: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171213" y="2051050"/>
            <a:ext cx="42747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Socialisti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si oppongono alla guerra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conflitto borghese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Cattolici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la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Chiesa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seguono l’insegnamento di papa Benedetto XV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Liberali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pensavano che l’Italia avrebbe ottenuto gran parte dei territori irredenti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Giolitti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286213" y="1618647"/>
            <a:ext cx="328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(vogliono la guerra</a:t>
            </a: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erano la </a:t>
            </a:r>
            <a:r>
              <a:rPr b="1"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minoranza</a:t>
            </a:r>
            <a:r>
              <a:rPr lang="it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4993288" y="2097250"/>
            <a:ext cx="3979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Nazionalisti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Italia come nuova grande potenza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Irredentisti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annessione di Trento e Trieste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Repubblicani,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Radicali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sociali riformisti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Rivoluzionari di sinistra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18"/>
          <p:cNvSpPr/>
          <p:nvPr/>
        </p:nvSpPr>
        <p:spPr>
          <a:xfrm>
            <a:off x="1318137" y="1353250"/>
            <a:ext cx="1980900" cy="2811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" name="Google Shape;139;p18"/>
          <p:cNvCxnSpPr/>
          <p:nvPr/>
        </p:nvCxnSpPr>
        <p:spPr>
          <a:xfrm>
            <a:off x="6959375" y="3591938"/>
            <a:ext cx="0" cy="408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" name="Google Shape;140;p18"/>
          <p:cNvSpPr/>
          <p:nvPr/>
        </p:nvSpPr>
        <p:spPr>
          <a:xfrm>
            <a:off x="5822624" y="1353250"/>
            <a:ext cx="2211600" cy="281100"/>
          </a:xfrm>
          <a:prstGeom prst="parallelogram">
            <a:avLst>
              <a:gd fmla="val 25000" name="adj"/>
            </a:avLst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5225500" y="4109550"/>
            <a:ext cx="351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appoggiati da </a:t>
            </a:r>
            <a:r>
              <a:rPr lang="it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giornalisti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Corriere della sera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e da </a:t>
            </a:r>
            <a:r>
              <a:rPr lang="it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intellettuali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1318125" y="1251962"/>
            <a:ext cx="198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NEUTRALISTI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5822613" y="1251962"/>
            <a:ext cx="221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INTERVENTISTI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/>
          <p:nvPr/>
        </p:nvSpPr>
        <p:spPr>
          <a:xfrm>
            <a:off x="476100" y="3640400"/>
            <a:ext cx="8191800" cy="947100"/>
          </a:xfrm>
          <a:prstGeom prst="roundRect">
            <a:avLst>
              <a:gd fmla="val 16667" name="adj"/>
            </a:avLst>
          </a:prstGeom>
          <a:solidFill>
            <a:srgbClr val="434343"/>
          </a:solidFill>
          <a:ln cap="flat" cmpd="sng" w="28575">
            <a:solidFill>
              <a:srgbClr val="45818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49" name="Google Shape;149;p19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L’ENTRATA IN GUERRA DELL’ITALIA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756550" y="964475"/>
            <a:ext cx="1763700" cy="7080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337050" y="957625"/>
            <a:ext cx="2332200" cy="7389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 APRILE 1915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PATTO DI LONDRA</a:t>
            </a:r>
            <a:endParaRPr b="1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2825038" y="1335838"/>
            <a:ext cx="384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19"/>
          <p:cNvSpPr txBox="1"/>
          <p:nvPr/>
        </p:nvSpPr>
        <p:spPr>
          <a:xfrm>
            <a:off x="3365725" y="1003825"/>
            <a:ext cx="5056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Salandra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firma un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trattato segreto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prevede l’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entrata in guerra in cambio di concessioni territoriali</a:t>
            </a:r>
            <a:r>
              <a:rPr lang="it"/>
              <a:t> </a:t>
            </a:r>
            <a:endParaRPr/>
          </a:p>
        </p:txBody>
      </p:sp>
      <p:sp>
        <p:nvSpPr>
          <p:cNvPr id="154" name="Google Shape;154;p19"/>
          <p:cNvSpPr txBox="1"/>
          <p:nvPr/>
        </p:nvSpPr>
        <p:spPr>
          <a:xfrm>
            <a:off x="2669250" y="1955625"/>
            <a:ext cx="402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Parlamento messo al corrente a fatto già accaduto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5" name="Google Shape;155;p19"/>
          <p:cNvCxnSpPr>
            <a:endCxn id="154" idx="0"/>
          </p:cNvCxnSpPr>
          <p:nvPr/>
        </p:nvCxnSpPr>
        <p:spPr>
          <a:xfrm>
            <a:off x="4684050" y="1712025"/>
            <a:ext cx="0" cy="243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19"/>
          <p:cNvSpPr txBox="1"/>
          <p:nvPr/>
        </p:nvSpPr>
        <p:spPr>
          <a:xfrm>
            <a:off x="1438800" y="2702204"/>
            <a:ext cx="6351300" cy="415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radiose giornate di Maggio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= opinione pubblica sempre più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incline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 </a:t>
            </a:r>
            <a:r>
              <a:rPr b="1"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conflitto</a:t>
            </a:r>
            <a:endParaRPr b="1"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613125" y="3864303"/>
            <a:ext cx="2271900" cy="492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721775" y="3864302"/>
            <a:ext cx="227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MAGGIO 1915</a:t>
            </a:r>
            <a:endParaRPr b="1"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3322025" y="3787353"/>
            <a:ext cx="46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000"/>
              <a:t>=</a:t>
            </a:r>
            <a:endParaRPr b="1" sz="3000"/>
          </a:p>
        </p:txBody>
      </p:sp>
      <p:sp>
        <p:nvSpPr>
          <p:cNvPr id="160" name="Google Shape;160;p19"/>
          <p:cNvSpPr txBox="1"/>
          <p:nvPr/>
        </p:nvSpPr>
        <p:spPr>
          <a:xfrm>
            <a:off x="4028450" y="3779703"/>
            <a:ext cx="4596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Vittorio Emanuele III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annuncia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</a:t>
            </a:r>
            <a:r>
              <a:rPr b="1" lang="it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’entrata in guerra </a:t>
            </a:r>
            <a:r>
              <a:rPr lang="it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 l’</a:t>
            </a:r>
            <a:r>
              <a:rPr lang="it" sz="15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Austro-Ungheria</a:t>
            </a:r>
            <a:endParaRPr sz="150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1" name="Google Shape;161;p19"/>
          <p:cNvCxnSpPr/>
          <p:nvPr/>
        </p:nvCxnSpPr>
        <p:spPr>
          <a:xfrm>
            <a:off x="4614450" y="3257263"/>
            <a:ext cx="0" cy="243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L’ENTRATA IN GUERRA DELL’ITALIA: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 b="0" l="823" r="0" t="0"/>
          <a:stretch/>
        </p:blipFill>
        <p:spPr>
          <a:xfrm>
            <a:off x="119575" y="1495765"/>
            <a:ext cx="2736125" cy="23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4">
            <a:alphaModFix/>
          </a:blip>
          <a:srcRect b="2028" l="0" r="0" t="0"/>
          <a:stretch/>
        </p:blipFill>
        <p:spPr>
          <a:xfrm>
            <a:off x="3122975" y="1653365"/>
            <a:ext cx="2736125" cy="204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6378" y="1857628"/>
            <a:ext cx="2898050" cy="16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2573700" y="697175"/>
            <a:ext cx="39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articoli di giornale sull’entrata in guerra dell’Italia</a:t>
            </a:r>
            <a:r>
              <a:rPr lang="it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710038" y="3852250"/>
            <a:ext cx="155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Corriere della Sera</a:t>
            </a:r>
            <a:endParaRPr b="1"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3959400" y="3852250"/>
            <a:ext cx="122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Messaggero</a:t>
            </a:r>
            <a:endParaRPr b="1"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041100" y="3852250"/>
            <a:ext cx="1068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Stampa</a:t>
            </a:r>
            <a:endParaRPr b="1"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/>
        </p:nvSpPr>
        <p:spPr>
          <a:xfrm>
            <a:off x="0" y="78200"/>
            <a:ext cx="9144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FRONTI DELLA GRANDE GUERRA</a:t>
            </a:r>
            <a:r>
              <a:rPr b="1" lang="it" sz="37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37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2336375" y="1030775"/>
            <a:ext cx="4471200" cy="3590100"/>
          </a:xfrm>
          <a:prstGeom prst="rect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537" y="1164350"/>
            <a:ext cx="4138925" cy="332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21"/>
          <p:cNvCxnSpPr/>
          <p:nvPr/>
        </p:nvCxnSpPr>
        <p:spPr>
          <a:xfrm>
            <a:off x="1954875" y="1485700"/>
            <a:ext cx="1842000" cy="695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82" name="Google Shape;182;p21"/>
          <p:cNvSpPr txBox="1"/>
          <p:nvPr/>
        </p:nvSpPr>
        <p:spPr>
          <a:xfrm>
            <a:off x="243275" y="1086125"/>
            <a:ext cx="1729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occientale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3" name="Google Shape;183;p21"/>
          <p:cNvCxnSpPr/>
          <p:nvPr/>
        </p:nvCxnSpPr>
        <p:spPr>
          <a:xfrm flipH="1">
            <a:off x="5291350" y="1511775"/>
            <a:ext cx="1902600" cy="738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84" name="Google Shape;184;p21"/>
          <p:cNvSpPr txBox="1"/>
          <p:nvPr/>
        </p:nvSpPr>
        <p:spPr>
          <a:xfrm>
            <a:off x="7193950" y="1164350"/>
            <a:ext cx="1659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orientale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5" name="Google Shape;185;p21"/>
          <p:cNvCxnSpPr/>
          <p:nvPr/>
        </p:nvCxnSpPr>
        <p:spPr>
          <a:xfrm flipH="1" rot="10800000">
            <a:off x="2146025" y="2771425"/>
            <a:ext cx="2137500" cy="1451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86" name="Google Shape;186;p21"/>
          <p:cNvSpPr txBox="1"/>
          <p:nvPr/>
        </p:nvSpPr>
        <p:spPr>
          <a:xfrm>
            <a:off x="104250" y="4205150"/>
            <a:ext cx="2163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fronte italo-austriaco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